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82" r:id="rId3"/>
    <p:sldId id="279" r:id="rId4"/>
    <p:sldId id="283" r:id="rId5"/>
    <p:sldId id="281" r:id="rId6"/>
    <p:sldId id="257" r:id="rId7"/>
    <p:sldId id="286" r:id="rId8"/>
    <p:sldId id="287" r:id="rId9"/>
    <p:sldId id="288" r:id="rId10"/>
    <p:sldId id="284" r:id="rId11"/>
    <p:sldId id="289" r:id="rId12"/>
    <p:sldId id="258" r:id="rId13"/>
    <p:sldId id="260" r:id="rId14"/>
    <p:sldId id="269" r:id="rId15"/>
    <p:sldId id="276" r:id="rId16"/>
    <p:sldId id="290" r:id="rId17"/>
    <p:sldId id="291" r:id="rId18"/>
    <p:sldId id="280" r:id="rId19"/>
    <p:sldId id="292"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lt-LT"/>
          </a:p>
        </p:txBody>
      </p:sp>
      <p:sp>
        <p:nvSpPr>
          <p:cNvPr id="76803"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lt-LT"/>
          </a:p>
        </p:txBody>
      </p:sp>
      <p:sp>
        <p:nvSpPr>
          <p:cNvPr id="76804"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lt-LT"/>
          </a:p>
        </p:txBody>
      </p:sp>
      <p:sp>
        <p:nvSpPr>
          <p:cNvPr id="76805"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8BC5A6AB-516F-4722-9FDC-ED629B1454A3}" type="slidenum">
              <a:rPr lang="en-US" altLang="lt-LT"/>
              <a:pPr/>
              <a:t>‹#›</a:t>
            </a:fld>
            <a:endParaRPr lang="en-US" altLang="lt-LT"/>
          </a:p>
        </p:txBody>
      </p:sp>
    </p:spTree>
    <p:extLst>
      <p:ext uri="{BB962C8B-B14F-4D97-AF65-F5344CB8AC3E}">
        <p14:creationId xmlns:p14="http://schemas.microsoft.com/office/powerpoint/2010/main" val="2852048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lt-LT"/>
          </a:p>
        </p:txBody>
      </p:sp>
      <p:sp>
        <p:nvSpPr>
          <p:cNvPr id="78851"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lt-LT"/>
          </a:p>
        </p:txBody>
      </p:sp>
      <p:sp>
        <p:nvSpPr>
          <p:cNvPr id="788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3"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78854"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lt-LT"/>
          </a:p>
        </p:txBody>
      </p:sp>
      <p:sp>
        <p:nvSpPr>
          <p:cNvPr id="78855"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CC1DA3EF-7AAD-4076-9E5A-69632C19C116}" type="slidenum">
              <a:rPr lang="en-US" altLang="lt-LT"/>
              <a:pPr/>
              <a:t>‹#›</a:t>
            </a:fld>
            <a:endParaRPr lang="en-US" altLang="lt-LT"/>
          </a:p>
        </p:txBody>
      </p:sp>
    </p:spTree>
    <p:extLst>
      <p:ext uri="{BB962C8B-B14F-4D97-AF65-F5344CB8AC3E}">
        <p14:creationId xmlns:p14="http://schemas.microsoft.com/office/powerpoint/2010/main" val="41732701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465887" algn="just" defTabSz="931774">
              <a:lnSpc>
                <a:spcPct val="150000"/>
              </a:lnSpc>
              <a:spcBef>
                <a:spcPct val="20000"/>
              </a:spcBef>
              <a:spcAft>
                <a:spcPts val="0"/>
              </a:spcAft>
              <a:buFontTx/>
              <a:buChar char="•"/>
              <a:defRPr/>
            </a:pPr>
            <a:r>
              <a:rPr lang="lt-LT" sz="3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Organizacijų mokymasis ir žinių vadyba šiandien yra svarbiausi kuriant efektyvias organizacijų strategijas bei teorijas. </a:t>
            </a:r>
            <a:r>
              <a:rPr lang="lt-LT" sz="29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Žinios ir sugebėjimai kuria pridėtinę organizacijos vertę. </a:t>
            </a:r>
          </a:p>
          <a:p>
            <a:endParaRPr lang="lt-LT" dirty="0"/>
          </a:p>
        </p:txBody>
      </p:sp>
      <p:sp>
        <p:nvSpPr>
          <p:cNvPr id="4" name="Slide Number Placeholder 3"/>
          <p:cNvSpPr>
            <a:spLocks noGrp="1"/>
          </p:cNvSpPr>
          <p:nvPr>
            <p:ph type="sldNum" sz="quarter" idx="10"/>
          </p:nvPr>
        </p:nvSpPr>
        <p:spPr/>
        <p:txBody>
          <a:bodyPr/>
          <a:lstStyle/>
          <a:p>
            <a:fld id="{CC1DA3EF-7AAD-4076-9E5A-69632C19C116}" type="slidenum">
              <a:rPr lang="en-US" altLang="lt-LT" smtClean="0"/>
              <a:pPr/>
              <a:t>5</a:t>
            </a:fld>
            <a:endParaRPr lang="en-US" altLang="lt-LT"/>
          </a:p>
        </p:txBody>
      </p:sp>
    </p:spTree>
    <p:extLst>
      <p:ext uri="{BB962C8B-B14F-4D97-AF65-F5344CB8AC3E}">
        <p14:creationId xmlns:p14="http://schemas.microsoft.com/office/powerpoint/2010/main" val="206336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300" dirty="0">
                <a:solidFill>
                  <a:srgbClr val="000000"/>
                </a:solidFill>
                <a:latin typeface="Garamond"/>
              </a:rPr>
              <a:t>Based on the fact that the key to employment, prosperity and development is entrepreneurship, </a:t>
            </a:r>
            <a:endParaRPr lang="lt-LT" dirty="0"/>
          </a:p>
        </p:txBody>
      </p:sp>
      <p:sp>
        <p:nvSpPr>
          <p:cNvPr id="4" name="Slide Number Placeholder 3"/>
          <p:cNvSpPr>
            <a:spLocks noGrp="1"/>
          </p:cNvSpPr>
          <p:nvPr>
            <p:ph type="sldNum" sz="quarter" idx="10"/>
          </p:nvPr>
        </p:nvSpPr>
        <p:spPr/>
        <p:txBody>
          <a:bodyPr/>
          <a:lstStyle/>
          <a:p>
            <a:fld id="{CC1DA3EF-7AAD-4076-9E5A-69632C19C116}" type="slidenum">
              <a:rPr lang="en-US" altLang="lt-LT" smtClean="0"/>
              <a:pPr/>
              <a:t>6</a:t>
            </a:fld>
            <a:endParaRPr lang="en-US" altLang="lt-LT"/>
          </a:p>
        </p:txBody>
      </p:sp>
    </p:spTree>
    <p:extLst>
      <p:ext uri="{BB962C8B-B14F-4D97-AF65-F5344CB8AC3E}">
        <p14:creationId xmlns:p14="http://schemas.microsoft.com/office/powerpoint/2010/main" val="3279105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465887" algn="just" defTabSz="931774">
              <a:lnSpc>
                <a:spcPct val="150000"/>
              </a:lnSpc>
              <a:spcBef>
                <a:spcPct val="20000"/>
              </a:spcBef>
              <a:spcAft>
                <a:spcPts val="0"/>
              </a:spcAft>
              <a:buFontTx/>
              <a:buChar char="•"/>
              <a:defRPr/>
            </a:pPr>
            <a:r>
              <a:rPr lang="lt-LT" sz="33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Naujos kartos antrepreneriai gali sėkmingai naudoti antrosios kartos saityno technologijas, o pastarosios jų kurtiems produktams ir paslaugoms suteikia efektyvumo platesniame europiniame ir tarptautiniame klientų rate. </a:t>
            </a:r>
            <a:endParaRPr lang="lt-LT" sz="29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lt-LT" dirty="0"/>
          </a:p>
        </p:txBody>
      </p:sp>
      <p:sp>
        <p:nvSpPr>
          <p:cNvPr id="4" name="Slide Number Placeholder 3"/>
          <p:cNvSpPr>
            <a:spLocks noGrp="1"/>
          </p:cNvSpPr>
          <p:nvPr>
            <p:ph type="sldNum" sz="quarter" idx="10"/>
          </p:nvPr>
        </p:nvSpPr>
        <p:spPr/>
        <p:txBody>
          <a:bodyPr/>
          <a:lstStyle/>
          <a:p>
            <a:fld id="{CC1DA3EF-7AAD-4076-9E5A-69632C19C116}" type="slidenum">
              <a:rPr lang="en-US" altLang="lt-LT" smtClean="0"/>
              <a:pPr/>
              <a:t>10</a:t>
            </a:fld>
            <a:endParaRPr lang="en-US" altLang="lt-LT"/>
          </a:p>
        </p:txBody>
      </p:sp>
    </p:spTree>
    <p:extLst>
      <p:ext uri="{BB962C8B-B14F-4D97-AF65-F5344CB8AC3E}">
        <p14:creationId xmlns:p14="http://schemas.microsoft.com/office/powerpoint/2010/main" val="372558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latin typeface="Times New Roman" panose="02020603050405020304" pitchFamily="18" charset="0"/>
                <a:ea typeface="Calibri" panose="020F0502020204030204" pitchFamily="34" charset="0"/>
                <a:cs typeface="Times New Roman" panose="02020603050405020304" pitchFamily="18" charset="0"/>
              </a:rPr>
              <a:t>Strateginių     bei besimokančios</a:t>
            </a:r>
            <a:endParaRPr lang="en-US" dirty="0"/>
          </a:p>
        </p:txBody>
      </p:sp>
      <p:sp>
        <p:nvSpPr>
          <p:cNvPr id="4" name="Slide Number Placeholder 3"/>
          <p:cNvSpPr>
            <a:spLocks noGrp="1"/>
          </p:cNvSpPr>
          <p:nvPr>
            <p:ph type="sldNum" sz="quarter" idx="10"/>
          </p:nvPr>
        </p:nvSpPr>
        <p:spPr/>
        <p:txBody>
          <a:bodyPr/>
          <a:lstStyle/>
          <a:p>
            <a:fld id="{CC1DA3EF-7AAD-4076-9E5A-69632C19C116}" type="slidenum">
              <a:rPr lang="en-US" altLang="lt-LT" smtClean="0"/>
              <a:pPr/>
              <a:t>18</a:t>
            </a:fld>
            <a:endParaRPr lang="en-US" altLang="lt-LT"/>
          </a:p>
        </p:txBody>
      </p:sp>
    </p:spTree>
    <p:extLst>
      <p:ext uri="{BB962C8B-B14F-4D97-AF65-F5344CB8AC3E}">
        <p14:creationId xmlns:p14="http://schemas.microsoft.com/office/powerpoint/2010/main" val="2533923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a:lvl1pPr>
          </a:lstStyle>
          <a:p>
            <a:pPr lvl="0"/>
            <a:r>
              <a:rPr lang="en-US" altLang="lt-LT" noProof="0" smtClean="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lt-LT" noProof="0" smtClean="0"/>
              <a:t>Click to edit Master subtitle style</a:t>
            </a:r>
          </a:p>
        </p:txBody>
      </p:sp>
      <p:sp>
        <p:nvSpPr>
          <p:cNvPr id="4100" name="Rectangle 4"/>
          <p:cNvSpPr>
            <a:spLocks noGrp="1" noChangeArrowheads="1"/>
          </p:cNvSpPr>
          <p:nvPr>
            <p:ph type="dt" sz="half" idx="2"/>
          </p:nvPr>
        </p:nvSpPr>
        <p:spPr>
          <a:xfrm>
            <a:off x="3492500" y="6245225"/>
            <a:ext cx="2133600" cy="476250"/>
          </a:xfrm>
        </p:spPr>
        <p:txBody>
          <a:bodyPr/>
          <a:lstStyle>
            <a:lvl1pPr>
              <a:defRPr/>
            </a:lvl1pPr>
          </a:lstStyle>
          <a:p>
            <a:r>
              <a:rPr lang="lt-LT" altLang="lt-LT"/>
              <a:t>data</a:t>
            </a:r>
            <a:endParaRPr lang="en-US" altLang="lt-LT"/>
          </a:p>
        </p:txBody>
      </p:sp>
      <p:pic>
        <p:nvPicPr>
          <p:cNvPr id="4103" name="Picture 7" descr="sp_VU_zenkl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8913"/>
            <a:ext cx="1409700" cy="1562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r>
              <a:rPr lang="lt-LT" altLang="lt-LT"/>
              <a:t>data</a:t>
            </a:r>
            <a:endParaRPr lang="en-US" altLang="lt-LT"/>
          </a:p>
        </p:txBody>
      </p:sp>
      <p:sp>
        <p:nvSpPr>
          <p:cNvPr id="5" name="Footer Placeholder 4"/>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2437283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t-L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r>
              <a:rPr lang="lt-LT" altLang="lt-LT"/>
              <a:t>data</a:t>
            </a:r>
            <a:endParaRPr lang="en-US" altLang="lt-LT"/>
          </a:p>
        </p:txBody>
      </p:sp>
      <p:sp>
        <p:nvSpPr>
          <p:cNvPr id="5" name="Footer Placeholder 4"/>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242756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lvl1pPr>
              <a:defRPr/>
            </a:lvl1pPr>
          </a:lstStyle>
          <a:p>
            <a:r>
              <a:rPr lang="lt-LT" altLang="lt-LT"/>
              <a:t>data</a:t>
            </a:r>
            <a:endParaRPr lang="en-US" altLang="lt-LT"/>
          </a:p>
        </p:txBody>
      </p:sp>
      <p:sp>
        <p:nvSpPr>
          <p:cNvPr id="5" name="Footer Placeholder 4"/>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296308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lt-LT"/>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lt-LT" altLang="lt-LT"/>
              <a:t>data</a:t>
            </a:r>
            <a:endParaRPr lang="en-US" altLang="lt-LT"/>
          </a:p>
        </p:txBody>
      </p:sp>
      <p:sp>
        <p:nvSpPr>
          <p:cNvPr id="5" name="Footer Placeholder 4"/>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91250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Date Placeholder 4"/>
          <p:cNvSpPr>
            <a:spLocks noGrp="1"/>
          </p:cNvSpPr>
          <p:nvPr>
            <p:ph type="dt" sz="half" idx="10"/>
          </p:nvPr>
        </p:nvSpPr>
        <p:spPr/>
        <p:txBody>
          <a:bodyPr/>
          <a:lstStyle>
            <a:lvl1pPr>
              <a:defRPr/>
            </a:lvl1pPr>
          </a:lstStyle>
          <a:p>
            <a:r>
              <a:rPr lang="lt-LT" altLang="lt-LT"/>
              <a:t>data</a:t>
            </a:r>
            <a:endParaRPr lang="en-US" altLang="lt-LT"/>
          </a:p>
        </p:txBody>
      </p:sp>
      <p:sp>
        <p:nvSpPr>
          <p:cNvPr id="6" name="Footer Placeholder 5"/>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161280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lt-LT"/>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lvl1pPr>
              <a:defRPr/>
            </a:lvl1pPr>
          </a:lstStyle>
          <a:p>
            <a:r>
              <a:rPr lang="lt-LT" altLang="lt-LT"/>
              <a:t>data</a:t>
            </a:r>
            <a:endParaRPr lang="en-US" altLang="lt-LT"/>
          </a:p>
        </p:txBody>
      </p:sp>
      <p:sp>
        <p:nvSpPr>
          <p:cNvPr id="8" name="Footer Placeholder 7"/>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2609398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t-LT"/>
          </a:p>
        </p:txBody>
      </p:sp>
      <p:sp>
        <p:nvSpPr>
          <p:cNvPr id="3" name="Date Placeholder 2"/>
          <p:cNvSpPr>
            <a:spLocks noGrp="1"/>
          </p:cNvSpPr>
          <p:nvPr>
            <p:ph type="dt" sz="half" idx="10"/>
          </p:nvPr>
        </p:nvSpPr>
        <p:spPr/>
        <p:txBody>
          <a:bodyPr/>
          <a:lstStyle>
            <a:lvl1pPr>
              <a:defRPr/>
            </a:lvl1pPr>
          </a:lstStyle>
          <a:p>
            <a:r>
              <a:rPr lang="lt-LT" altLang="lt-LT"/>
              <a:t>data</a:t>
            </a:r>
            <a:endParaRPr lang="en-US" altLang="lt-LT"/>
          </a:p>
        </p:txBody>
      </p:sp>
      <p:sp>
        <p:nvSpPr>
          <p:cNvPr id="4" name="Footer Placeholder 3"/>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357240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lt-LT" altLang="lt-LT"/>
              <a:t>data</a:t>
            </a:r>
            <a:endParaRPr lang="en-US" altLang="lt-LT"/>
          </a:p>
        </p:txBody>
      </p:sp>
      <p:sp>
        <p:nvSpPr>
          <p:cNvPr id="3" name="Footer Placeholder 2"/>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3538340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t-LT"/>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lt-LT" altLang="lt-LT"/>
              <a:t>data</a:t>
            </a:r>
            <a:endParaRPr lang="en-US" altLang="lt-LT"/>
          </a:p>
        </p:txBody>
      </p:sp>
      <p:sp>
        <p:nvSpPr>
          <p:cNvPr id="6" name="Footer Placeholder 5"/>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331642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lt-LT"/>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lt-LT"/>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lt-LT" altLang="lt-LT"/>
              <a:t>data</a:t>
            </a:r>
            <a:endParaRPr lang="en-US" altLang="lt-LT"/>
          </a:p>
        </p:txBody>
      </p:sp>
      <p:sp>
        <p:nvSpPr>
          <p:cNvPr id="6" name="Footer Placeholder 5"/>
          <p:cNvSpPr>
            <a:spLocks noGrp="1"/>
          </p:cNvSpPr>
          <p:nvPr>
            <p:ph type="ftr" sz="quarter" idx="11"/>
          </p:nvPr>
        </p:nvSpPr>
        <p:spPr/>
        <p:txBody>
          <a:bodyPr/>
          <a:lstStyle>
            <a:lvl1pPr>
              <a:defRPr/>
            </a:lvl1pPr>
          </a:lstStyle>
          <a:p>
            <a:r>
              <a:rPr lang="lt-LT" altLang="lt-LT"/>
              <a:t>VU, fakultetas</a:t>
            </a:r>
            <a:endParaRPr lang="en-US" altLang="lt-LT"/>
          </a:p>
        </p:txBody>
      </p:sp>
    </p:spTree>
    <p:extLst>
      <p:ext uri="{BB962C8B-B14F-4D97-AF65-F5344CB8AC3E}">
        <p14:creationId xmlns:p14="http://schemas.microsoft.com/office/powerpoint/2010/main" val="401466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31913" y="274638"/>
            <a:ext cx="73548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lt-L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lt-LT" smtClean="0"/>
              <a:t>Click to edit Master text styles</a:t>
            </a:r>
          </a:p>
          <a:p>
            <a:pPr lvl="1"/>
            <a:r>
              <a:rPr lang="en-US" altLang="lt-LT" smtClean="0"/>
              <a:t>Second level</a:t>
            </a:r>
          </a:p>
          <a:p>
            <a:pPr lvl="2"/>
            <a:r>
              <a:rPr lang="en-US" altLang="lt-LT" smtClean="0"/>
              <a:t>Third level</a:t>
            </a:r>
          </a:p>
          <a:p>
            <a:pPr lvl="3"/>
            <a:r>
              <a:rPr lang="en-US" altLang="lt-LT" smtClean="0"/>
              <a:t>Fourth level</a:t>
            </a:r>
          </a:p>
          <a:p>
            <a:pPr lvl="4"/>
            <a:r>
              <a:rPr lang="en-US" altLang="lt-L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i="1">
                <a:latin typeface="+mn-lt"/>
              </a:defRPr>
            </a:lvl1pPr>
          </a:lstStyle>
          <a:p>
            <a:r>
              <a:rPr lang="lt-LT" altLang="lt-LT"/>
              <a:t>data</a:t>
            </a:r>
            <a:endParaRPr lang="en-US" altLang="lt-LT"/>
          </a:p>
        </p:txBody>
      </p:sp>
      <p:sp>
        <p:nvSpPr>
          <p:cNvPr id="1029" name="Rectangle 5"/>
          <p:cNvSpPr>
            <a:spLocks noGrp="1" noChangeArrowheads="1"/>
          </p:cNvSpPr>
          <p:nvPr>
            <p:ph type="ftr" sz="quarter" idx="3"/>
          </p:nvPr>
        </p:nvSpPr>
        <p:spPr bwMode="auto">
          <a:xfrm>
            <a:off x="2771775" y="6245225"/>
            <a:ext cx="59039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i="1">
                <a:latin typeface="+mn-lt"/>
              </a:defRPr>
            </a:lvl1pPr>
          </a:lstStyle>
          <a:p>
            <a:r>
              <a:rPr lang="lt-LT" altLang="lt-LT"/>
              <a:t>VU, fakultetas</a:t>
            </a:r>
            <a:endParaRPr lang="en-US" altLang="lt-LT"/>
          </a:p>
        </p:txBody>
      </p:sp>
      <p:pic>
        <p:nvPicPr>
          <p:cNvPr id="1031" name="Picture 7" descr="sp_VU_zenklas12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9388" y="188913"/>
            <a:ext cx="1095375" cy="1219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Garamond" panose="02020404030301010803" pitchFamily="18" charset="0"/>
        </a:defRPr>
      </a:lvl2pPr>
      <a:lvl3pPr algn="ctr" rtl="0" eaLnBrk="1" fontAlgn="base" hangingPunct="1">
        <a:spcBef>
          <a:spcPct val="0"/>
        </a:spcBef>
        <a:spcAft>
          <a:spcPct val="0"/>
        </a:spcAft>
        <a:defRPr sz="4400">
          <a:solidFill>
            <a:schemeClr val="tx2"/>
          </a:solidFill>
          <a:latin typeface="Garamond" panose="02020404030301010803" pitchFamily="18" charset="0"/>
        </a:defRPr>
      </a:lvl3pPr>
      <a:lvl4pPr algn="ctr" rtl="0" eaLnBrk="1" fontAlgn="base" hangingPunct="1">
        <a:spcBef>
          <a:spcPct val="0"/>
        </a:spcBef>
        <a:spcAft>
          <a:spcPct val="0"/>
        </a:spcAft>
        <a:defRPr sz="4400">
          <a:solidFill>
            <a:schemeClr val="tx2"/>
          </a:solidFill>
          <a:latin typeface="Garamond" panose="02020404030301010803" pitchFamily="18" charset="0"/>
        </a:defRPr>
      </a:lvl4pPr>
      <a:lvl5pPr algn="ctr" rtl="0" eaLnBrk="1" fontAlgn="base" hangingPunct="1">
        <a:spcBef>
          <a:spcPct val="0"/>
        </a:spcBef>
        <a:spcAft>
          <a:spcPct val="0"/>
        </a:spcAft>
        <a:defRPr sz="4400">
          <a:solidFill>
            <a:schemeClr val="tx2"/>
          </a:solidFill>
          <a:latin typeface="Garamond" panose="02020404030301010803" pitchFamily="18" charset="0"/>
        </a:defRPr>
      </a:lvl5pPr>
      <a:lvl6pPr marL="457200" algn="ctr" rtl="0" eaLnBrk="1" fontAlgn="base" hangingPunct="1">
        <a:spcBef>
          <a:spcPct val="0"/>
        </a:spcBef>
        <a:spcAft>
          <a:spcPct val="0"/>
        </a:spcAft>
        <a:defRPr sz="4400">
          <a:solidFill>
            <a:schemeClr val="tx2"/>
          </a:solidFill>
          <a:latin typeface="Garamond" panose="02020404030301010803" pitchFamily="18" charset="0"/>
        </a:defRPr>
      </a:lvl6pPr>
      <a:lvl7pPr marL="914400" algn="ctr" rtl="0" eaLnBrk="1" fontAlgn="base" hangingPunct="1">
        <a:spcBef>
          <a:spcPct val="0"/>
        </a:spcBef>
        <a:spcAft>
          <a:spcPct val="0"/>
        </a:spcAft>
        <a:defRPr sz="4400">
          <a:solidFill>
            <a:schemeClr val="tx2"/>
          </a:solidFill>
          <a:latin typeface="Garamond" panose="02020404030301010803" pitchFamily="18" charset="0"/>
        </a:defRPr>
      </a:lvl7pPr>
      <a:lvl8pPr marL="1371600" algn="ctr" rtl="0" eaLnBrk="1" fontAlgn="base" hangingPunct="1">
        <a:spcBef>
          <a:spcPct val="0"/>
        </a:spcBef>
        <a:spcAft>
          <a:spcPct val="0"/>
        </a:spcAft>
        <a:defRPr sz="4400">
          <a:solidFill>
            <a:schemeClr val="tx2"/>
          </a:solidFill>
          <a:latin typeface="Garamond" panose="02020404030301010803" pitchFamily="18" charset="0"/>
        </a:defRPr>
      </a:lvl8pPr>
      <a:lvl9pPr marL="1828800" algn="ctr" rtl="0" eaLnBrk="1" fontAlgn="base" hangingPunct="1">
        <a:spcBef>
          <a:spcPct val="0"/>
        </a:spcBef>
        <a:spcAft>
          <a:spcPct val="0"/>
        </a:spcAft>
        <a:defRPr sz="4400">
          <a:solidFill>
            <a:schemeClr val="tx2"/>
          </a:solidFill>
          <a:latin typeface="Garamond" panose="02020404030301010803" pitchFamily="18" charset="0"/>
        </a:defRPr>
      </a:lvl9pPr>
    </p:titleStyle>
    <p:bodyStyle>
      <a:lvl1pPr marL="342900" indent="-342900" algn="just"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just"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just"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just"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just"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aule.jokubauskiene@kf.vu.l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trepreneur2.wikispaces.com/" TargetMode="External"/><Relationship Id="rId2" Type="http://schemas.openxmlformats.org/officeDocument/2006/relationships/hyperlink" Target="http://www.entrepreneur2.e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2"/>
          </p:nvPr>
        </p:nvSpPr>
        <p:spPr>
          <a:xfrm>
            <a:off x="1093623" y="5706721"/>
            <a:ext cx="2133600" cy="476250"/>
          </a:xfrm>
        </p:spPr>
        <p:txBody>
          <a:bodyPr/>
          <a:lstStyle/>
          <a:p>
            <a:r>
              <a:rPr lang="lt-LT" altLang="lt-LT" dirty="0" smtClean="0"/>
              <a:t>2015-09-19 „Kompiuterininkų dienos – 2015“</a:t>
            </a:r>
            <a:endParaRPr lang="en-US" altLang="lt-LT" dirty="0"/>
          </a:p>
        </p:txBody>
      </p:sp>
      <p:sp>
        <p:nvSpPr>
          <p:cNvPr id="2050" name="Rectangle 2"/>
          <p:cNvSpPr>
            <a:spLocks noGrp="1" noChangeArrowheads="1"/>
          </p:cNvSpPr>
          <p:nvPr>
            <p:ph type="ctrTitle"/>
          </p:nvPr>
        </p:nvSpPr>
        <p:spPr/>
        <p:txBody>
          <a:bodyPr/>
          <a:lstStyle/>
          <a:p>
            <a:pPr>
              <a:lnSpc>
                <a:spcPct val="150000"/>
              </a:lnSpc>
              <a:spcAft>
                <a:spcPts val="0"/>
              </a:spcAft>
            </a:pPr>
            <a:r>
              <a:rPr lang="lt-LT" sz="3200" b="1" dirty="0" smtClean="0">
                <a:effectLst/>
                <a:latin typeface="Times New Roman" panose="02020603050405020304" pitchFamily="18" charset="0"/>
                <a:ea typeface="Calibri" panose="020F0502020204030204" pitchFamily="34" charset="0"/>
                <a:cs typeface="Times New Roman" panose="02020603050405020304" pitchFamily="18" charset="0"/>
              </a:rPr>
              <a:t>„Antrepreneris: antrosios kartos saitynas“: </a:t>
            </a:r>
            <a:r>
              <a:rPr lang="lt-LT" sz="2800" b="1" dirty="0" smtClean="0">
                <a:effectLst/>
                <a:latin typeface="Times New Roman" panose="02020603050405020304" pitchFamily="18" charset="0"/>
                <a:ea typeface="Calibri" panose="020F0502020204030204" pitchFamily="34" charset="0"/>
                <a:cs typeface="Times New Roman" panose="02020603050405020304" pitchFamily="18" charset="0"/>
              </a:rPr>
              <a:t>organizacijos įrankių kūrimas mokymosi visą gyvenimą aspektu</a:t>
            </a:r>
            <a:r>
              <a:rPr lang="lt-LT" sz="2800" dirty="0" smtClean="0">
                <a:effectLst/>
                <a:latin typeface="Calibri" panose="020F0502020204030204" pitchFamily="34" charset="0"/>
                <a:ea typeface="Calibri" panose="020F0502020204030204" pitchFamily="34" charset="0"/>
                <a:cs typeface="Times New Roman" panose="02020603050405020304" pitchFamily="18" charset="0"/>
              </a:rPr>
              <a:t/>
            </a:r>
            <a:br>
              <a:rPr lang="lt-LT" sz="2800" dirty="0" smtClean="0">
                <a:effectLst/>
                <a:latin typeface="Calibri" panose="020F0502020204030204" pitchFamily="34" charset="0"/>
                <a:ea typeface="Calibri" panose="020F0502020204030204" pitchFamily="34" charset="0"/>
                <a:cs typeface="Times New Roman" panose="02020603050405020304" pitchFamily="18" charset="0"/>
              </a:rPr>
            </a:br>
            <a:endParaRPr lang="lt-LT" altLang="lt-LT" sz="2800" dirty="0"/>
          </a:p>
        </p:txBody>
      </p:sp>
      <p:sp>
        <p:nvSpPr>
          <p:cNvPr id="2051" name="Rectangle 3"/>
          <p:cNvSpPr>
            <a:spLocks noGrp="1" noChangeArrowheads="1"/>
          </p:cNvSpPr>
          <p:nvPr>
            <p:ph type="subTitle" idx="1"/>
          </p:nvPr>
        </p:nvSpPr>
        <p:spPr>
          <a:xfrm>
            <a:off x="1371600" y="3861048"/>
            <a:ext cx="6400800" cy="2160240"/>
          </a:xfrm>
        </p:spPr>
        <p:txBody>
          <a:bodyPr/>
          <a:lstStyle/>
          <a:p>
            <a:pPr lvl="0" algn="r">
              <a:lnSpc>
                <a:spcPct val="80000"/>
              </a:lnSpc>
            </a:pPr>
            <a:r>
              <a:rPr lang="lt-LT" altLang="lt-LT" sz="2400" kern="0" dirty="0">
                <a:solidFill>
                  <a:srgbClr val="000000"/>
                </a:solidFill>
              </a:rPr>
              <a:t>Saulė Jokūbauskienė,</a:t>
            </a:r>
          </a:p>
          <a:p>
            <a:pPr lvl="0" algn="r">
              <a:lnSpc>
                <a:spcPct val="80000"/>
              </a:lnSpc>
            </a:pPr>
            <a:r>
              <a:rPr lang="lt-LT" altLang="lt-LT" sz="2000" kern="0" dirty="0">
                <a:solidFill>
                  <a:srgbClr val="000000"/>
                </a:solidFill>
              </a:rPr>
              <a:t>Vilniaus universiteto</a:t>
            </a:r>
          </a:p>
          <a:p>
            <a:pPr lvl="0" algn="r">
              <a:lnSpc>
                <a:spcPct val="80000"/>
              </a:lnSpc>
            </a:pPr>
            <a:r>
              <a:rPr lang="lt-LT" altLang="lt-LT" sz="2000" kern="0" dirty="0">
                <a:solidFill>
                  <a:srgbClr val="000000"/>
                </a:solidFill>
              </a:rPr>
              <a:t>Komunikacijos fakulteto</a:t>
            </a:r>
          </a:p>
          <a:p>
            <a:pPr lvl="0" algn="r">
              <a:lnSpc>
                <a:spcPct val="80000"/>
              </a:lnSpc>
            </a:pPr>
            <a:r>
              <a:rPr lang="lt-LT" altLang="lt-LT" sz="2000" kern="0" dirty="0">
                <a:solidFill>
                  <a:srgbClr val="000000"/>
                </a:solidFill>
              </a:rPr>
              <a:t>Bibliotekininkystės ir informacijos </a:t>
            </a:r>
          </a:p>
          <a:p>
            <a:pPr lvl="0" algn="r">
              <a:lnSpc>
                <a:spcPct val="80000"/>
              </a:lnSpc>
            </a:pPr>
            <a:r>
              <a:rPr lang="lt-LT" altLang="lt-LT" sz="2000" kern="0" dirty="0">
                <a:solidFill>
                  <a:srgbClr val="000000"/>
                </a:solidFill>
              </a:rPr>
              <a:t>mokslų instituto daktarė, lektorė</a:t>
            </a:r>
          </a:p>
          <a:p>
            <a:pPr lvl="0" algn="r">
              <a:lnSpc>
                <a:spcPct val="80000"/>
              </a:lnSpc>
            </a:pPr>
            <a:r>
              <a:rPr lang="lt-LT" altLang="lt-LT" sz="2000" kern="0" dirty="0" smtClean="0">
                <a:solidFill>
                  <a:srgbClr val="000000"/>
                </a:solidFill>
              </a:rPr>
              <a:t>VšĮ „Think Tank LT“ direktorė</a:t>
            </a:r>
          </a:p>
          <a:p>
            <a:pPr lvl="0" algn="r">
              <a:lnSpc>
                <a:spcPct val="80000"/>
              </a:lnSpc>
            </a:pPr>
            <a:r>
              <a:rPr lang="lt-LT" altLang="lt-LT" sz="2000" kern="0" dirty="0">
                <a:solidFill>
                  <a:srgbClr val="000000"/>
                </a:solidFill>
                <a:hlinkClick r:id="rId2"/>
              </a:rPr>
              <a:t>saule.jokubauskiene@kf.vu.lt</a:t>
            </a:r>
            <a:endParaRPr lang="lt-LT" altLang="lt-LT" sz="2000" kern="0" dirty="0">
              <a:solidFill>
                <a:srgbClr val="000000"/>
              </a:solidFill>
            </a:endParaRPr>
          </a:p>
          <a:p>
            <a:pPr lvl="0" algn="r">
              <a:lnSpc>
                <a:spcPct val="80000"/>
              </a:lnSpc>
            </a:pPr>
            <a:endParaRPr lang="lt-LT" altLang="lt-LT" sz="2000" kern="0" dirty="0" smtClean="0">
              <a:solidFill>
                <a:srgbClr val="000000"/>
              </a:solidFill>
            </a:endParaRPr>
          </a:p>
        </p:txBody>
      </p:sp>
      <p:pic>
        <p:nvPicPr>
          <p:cNvPr id="2" name="Picture 1"/>
          <p:cNvPicPr>
            <a:picLocks noChangeAspect="1"/>
          </p:cNvPicPr>
          <p:nvPr/>
        </p:nvPicPr>
        <p:blipFill>
          <a:blip r:embed="rId3"/>
          <a:stretch>
            <a:fillRect/>
          </a:stretch>
        </p:blipFill>
        <p:spPr>
          <a:xfrm>
            <a:off x="971600" y="4528212"/>
            <a:ext cx="2377646" cy="9571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Projekto tikslas</a:t>
            </a:r>
            <a:endParaRPr lang="lt-LT" dirty="0"/>
          </a:p>
        </p:txBody>
      </p:sp>
      <p:sp>
        <p:nvSpPr>
          <p:cNvPr id="3" name="Content Placeholder 2"/>
          <p:cNvSpPr>
            <a:spLocks noGrp="1"/>
          </p:cNvSpPr>
          <p:nvPr>
            <p:ph idx="1"/>
          </p:nvPr>
        </p:nvSpPr>
        <p:spPr/>
        <p:txBody>
          <a:bodyPr/>
          <a:lstStyle/>
          <a:p>
            <a:pPr indent="0">
              <a:lnSpc>
                <a:spcPct val="150000"/>
              </a:lnSpc>
              <a:spcAft>
                <a:spcPts val="0"/>
              </a:spcAft>
              <a:buNone/>
            </a:pPr>
            <a:r>
              <a:rPr lang="lt-LT" sz="2800" dirty="0" smtClean="0">
                <a:ea typeface="Calibri" panose="020F0502020204030204" pitchFamily="34" charset="0"/>
                <a:cs typeface="Times New Roman" panose="02020603050405020304" pitchFamily="18" charset="0"/>
              </a:rPr>
              <a:t>– </a:t>
            </a:r>
            <a:r>
              <a:rPr lang="lt-LT" sz="2800" dirty="0">
                <a:ea typeface="Calibri" panose="020F0502020204030204" pitchFamily="34" charset="0"/>
                <a:cs typeface="Times New Roman" panose="02020603050405020304" pitchFamily="18" charset="0"/>
              </a:rPr>
              <a:t>sukurti modelį ir jo galimybes panaudoti smulkių ir vidutinių verslo įmonių savinininkams, potencialiems startuoliams, besiverčiantiems privačia praktika, taip pat asmenims neturintiems darbo, </a:t>
            </a:r>
            <a:r>
              <a:rPr lang="lt-LT" sz="2800" dirty="0" smtClean="0">
                <a:ea typeface="Calibri" panose="020F0502020204030204" pitchFamily="34" charset="0"/>
                <a:cs typeface="Times New Roman" panose="02020603050405020304" pitchFamily="18" charset="0"/>
              </a:rPr>
              <a:t>siekiantiems </a:t>
            </a:r>
            <a:r>
              <a:rPr lang="lt-LT" sz="2800" dirty="0">
                <a:ea typeface="Calibri" panose="020F0502020204030204" pitchFamily="34" charset="0"/>
                <a:cs typeface="Times New Roman" panose="02020603050405020304" pitchFamily="18" charset="0"/>
              </a:rPr>
              <a:t>tapti naujos kartos antrepreneriais. </a:t>
            </a:r>
            <a:endParaRPr lang="lt-LT" sz="2800"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4286455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Besimokanti organizacija</a:t>
            </a:r>
            <a:endParaRPr lang="lt-LT" dirty="0"/>
          </a:p>
        </p:txBody>
      </p:sp>
      <p:pic>
        <p:nvPicPr>
          <p:cNvPr id="6" name="Content Placeholder 5"/>
          <p:cNvPicPr>
            <a:picLocks noGrp="1" noChangeAspect="1"/>
          </p:cNvPicPr>
          <p:nvPr>
            <p:ph idx="1"/>
          </p:nvPr>
        </p:nvPicPr>
        <p:blipFill>
          <a:blip r:embed="rId2"/>
          <a:stretch>
            <a:fillRect/>
          </a:stretch>
        </p:blipFill>
        <p:spPr>
          <a:xfrm>
            <a:off x="1331913" y="1052736"/>
            <a:ext cx="7200800" cy="5061976"/>
          </a:xfrm>
          <a:prstGeom prst="rect">
            <a:avLst/>
          </a:prstGeom>
        </p:spPr>
      </p:pic>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
        <p:nvSpPr>
          <p:cNvPr id="7" name="TextBox 6"/>
          <p:cNvSpPr txBox="1"/>
          <p:nvPr/>
        </p:nvSpPr>
        <p:spPr>
          <a:xfrm>
            <a:off x="2411760" y="5733256"/>
            <a:ext cx="936104"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675310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Projekto ištekliai</a:t>
            </a:r>
            <a:endParaRPr lang="lt-LT" dirty="0"/>
          </a:p>
        </p:txBody>
      </p:sp>
      <p:sp>
        <p:nvSpPr>
          <p:cNvPr id="3" name="Content Placeholder 2"/>
          <p:cNvSpPr>
            <a:spLocks noGrp="1"/>
          </p:cNvSpPr>
          <p:nvPr>
            <p:ph idx="1"/>
          </p:nvPr>
        </p:nvSpPr>
        <p:spPr/>
        <p:txBody>
          <a:bodyPr/>
          <a:lstStyle/>
          <a:p>
            <a:r>
              <a:rPr lang="en-US" sz="2800" dirty="0" smtClean="0"/>
              <a:t>1</a:t>
            </a:r>
            <a:r>
              <a:rPr lang="en-US" sz="2800" dirty="0"/>
              <a:t>) </a:t>
            </a:r>
            <a:r>
              <a:rPr lang="lt-LT" sz="2800" dirty="0" smtClean="0"/>
              <a:t>Projekto rezultatai skirti mikro SVĮ savininkams, būsimiems startuoliams, laisvai samdomiems, taip pat nedirbantiems žmonėms, norintiems tapti naujos kartos antrepreneriais ir savo produktų ir paslaugų tobulinimui efektyviau ir plačiau naudoti antrosios kartos saityno technologijas tarptautiniame lygmenyje.  </a:t>
            </a:r>
          </a:p>
          <a:p>
            <a:pPr lvl="0"/>
            <a:r>
              <a:rPr lang="en-US" sz="2800" dirty="0">
                <a:solidFill>
                  <a:srgbClr val="000000"/>
                </a:solidFill>
              </a:rPr>
              <a:t>2) </a:t>
            </a:r>
            <a:r>
              <a:rPr lang="lt-LT" sz="2800" dirty="0">
                <a:solidFill>
                  <a:srgbClr val="000000"/>
                </a:solidFill>
              </a:rPr>
              <a:t>Projekto rezultatai leidžia dalintis ir naudotis gerąja praktika ne tik dalyvaujančiose šalyse, bet ir kitose Šalyse Narėse. </a:t>
            </a:r>
          </a:p>
          <a:p>
            <a:endParaRPr lang="lt-LT" sz="2400" dirty="0"/>
          </a:p>
        </p:txBody>
      </p:sp>
      <p:sp>
        <p:nvSpPr>
          <p:cNvPr id="4"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3961820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solidFill>
                  <a:srgbClr val="000000"/>
                </a:solidFill>
              </a:rPr>
              <a:t>Projekto struktūra </a:t>
            </a:r>
            <a:endParaRPr lang="lt-LT" dirty="0"/>
          </a:p>
        </p:txBody>
      </p:sp>
      <p:sp>
        <p:nvSpPr>
          <p:cNvPr id="3" name="Content Placeholder 2"/>
          <p:cNvSpPr>
            <a:spLocks noGrp="1"/>
          </p:cNvSpPr>
          <p:nvPr>
            <p:ph idx="1"/>
          </p:nvPr>
        </p:nvSpPr>
        <p:spPr>
          <a:xfrm>
            <a:off x="457200" y="1196752"/>
            <a:ext cx="8229600" cy="4929411"/>
          </a:xfrm>
        </p:spPr>
        <p:txBody>
          <a:bodyPr/>
          <a:lstStyle/>
          <a:p>
            <a:r>
              <a:rPr lang="en-US" dirty="0"/>
              <a:t>3) </a:t>
            </a:r>
            <a:r>
              <a:rPr lang="lt-LT" sz="2800" dirty="0" smtClean="0"/>
              <a:t>Konsorciumą sudaro</a:t>
            </a:r>
            <a:r>
              <a:rPr lang="en-US" sz="2800" dirty="0" smtClean="0"/>
              <a:t> </a:t>
            </a:r>
            <a:r>
              <a:rPr lang="lt-LT" sz="2800" dirty="0" smtClean="0"/>
              <a:t>MVĮ, jų asociacijos, verslo atstovai, pramonės rūmų atstovai ir pan. Šis balansuotas ir reprezantatyvus tinklas atskleidžia esminius žinių dalinimosi, kūrimo ir aukštos kokybės gaminimo rezultatus. </a:t>
            </a:r>
          </a:p>
          <a:p>
            <a:pPr lvl="0"/>
            <a:r>
              <a:rPr lang="lt-LT" sz="2800" dirty="0">
                <a:solidFill>
                  <a:srgbClr val="000000"/>
                </a:solidFill>
              </a:rPr>
              <a:t>Kiekvienas norintis įsitraukti į antreprenerystės vystymą ar pradėti savo verslą, kitus kuriančius verslus, kurių pagrindas antrosios kartos saitynas ir jo įrankiai, mokymai ir praktikos, yra laukiamas ir gali jungtis čia: </a:t>
            </a:r>
            <a:r>
              <a:rPr lang="en-US" sz="2800" dirty="0">
                <a:solidFill>
                  <a:srgbClr val="000000"/>
                </a:solidFill>
                <a:hlinkClick r:id="rId2"/>
              </a:rPr>
              <a:t>www.entrepreneur2.eu</a:t>
            </a:r>
            <a:r>
              <a:rPr lang="lt-LT" sz="2800" dirty="0">
                <a:solidFill>
                  <a:srgbClr val="000000"/>
                </a:solidFill>
              </a:rPr>
              <a:t> , </a:t>
            </a:r>
            <a:r>
              <a:rPr lang="lt-LT" sz="2800" dirty="0" smtClean="0">
                <a:solidFill>
                  <a:srgbClr val="000000"/>
                </a:solidFill>
              </a:rPr>
              <a:t>naudotis </a:t>
            </a:r>
            <a:r>
              <a:rPr lang="lt-LT" sz="2800" dirty="0">
                <a:solidFill>
                  <a:srgbClr val="000000"/>
                </a:solidFill>
              </a:rPr>
              <a:t>pateiktais </a:t>
            </a:r>
            <a:r>
              <a:rPr lang="lt-LT" sz="2800" dirty="0" smtClean="0">
                <a:solidFill>
                  <a:srgbClr val="000000"/>
                </a:solidFill>
              </a:rPr>
              <a:t>šaltiniais                                      </a:t>
            </a:r>
            <a:r>
              <a:rPr lang="en-US" sz="2800" dirty="0" smtClean="0">
                <a:solidFill>
                  <a:srgbClr val="000000"/>
                </a:solidFill>
                <a:hlinkClick r:id="rId3"/>
              </a:rPr>
              <a:t>entrepreneur2.wikispaces.com</a:t>
            </a:r>
            <a:r>
              <a:rPr lang="lt-LT" sz="2800" dirty="0" smtClean="0">
                <a:solidFill>
                  <a:srgbClr val="000000"/>
                </a:solidFill>
              </a:rPr>
              <a:t> </a:t>
            </a:r>
            <a:r>
              <a:rPr lang="en-US" sz="2800" dirty="0">
                <a:solidFill>
                  <a:srgbClr val="000000"/>
                </a:solidFill>
              </a:rPr>
              <a:t>. </a:t>
            </a:r>
            <a:endParaRPr lang="lt-LT" sz="2800" dirty="0">
              <a:solidFill>
                <a:srgbClr val="000000"/>
              </a:solidFill>
            </a:endParaRPr>
          </a:p>
          <a:p>
            <a:endParaRPr lang="lt-LT" sz="2800" dirty="0"/>
          </a:p>
        </p:txBody>
      </p:sp>
      <p:sp>
        <p:nvSpPr>
          <p:cNvPr id="4"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31846431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latin typeface="Verdana" panose="020B0604030504040204" pitchFamily="34" charset="0"/>
              </a:rPr>
              <a:t>Pridėtinė vertė</a:t>
            </a:r>
            <a:endParaRPr lang="lt-LT" dirty="0"/>
          </a:p>
        </p:txBody>
      </p:sp>
      <p:sp>
        <p:nvSpPr>
          <p:cNvPr id="3" name="Content Placeholder 2"/>
          <p:cNvSpPr>
            <a:spLocks noGrp="1"/>
          </p:cNvSpPr>
          <p:nvPr>
            <p:ph idx="1"/>
          </p:nvPr>
        </p:nvSpPr>
        <p:spPr/>
        <p:txBody>
          <a:bodyPr/>
          <a:lstStyle/>
          <a:p>
            <a:r>
              <a:rPr lang="lt-LT" dirty="0" smtClean="0"/>
              <a:t>Projektas ne tik vykdomas greta kitų ES iniciatyvų, tokių kaip Antreprenerystės 2020 Veiksmų Planas, ES Įgūdžių Panorama, Europos SME savaitė ir pan., bet ir šias iniciatyvas sėkmingai papildo. </a:t>
            </a:r>
            <a:endParaRPr lang="lt-LT" dirty="0"/>
          </a:p>
        </p:txBody>
      </p:sp>
      <p:sp>
        <p:nvSpPr>
          <p:cNvPr id="6"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3861421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Veikla</a:t>
            </a:r>
            <a:endParaRPr lang="lt-LT" dirty="0"/>
          </a:p>
        </p:txBody>
      </p:sp>
      <p:sp>
        <p:nvSpPr>
          <p:cNvPr id="3" name="Content Placeholder 2"/>
          <p:cNvSpPr>
            <a:spLocks noGrp="1"/>
          </p:cNvSpPr>
          <p:nvPr>
            <p:ph idx="1"/>
          </p:nvPr>
        </p:nvSpPr>
        <p:spPr/>
        <p:txBody>
          <a:bodyPr/>
          <a:lstStyle/>
          <a:p>
            <a:r>
              <a:rPr lang="lt-LT" dirty="0" smtClean="0"/>
              <a:t>Konsorciumas Projekto laikotarpiu suorganizavo 7 susitikimus dalyvaujančiose šalyse, taip pat baigiamąjį renginį, kuris vyko šių metų birželio mėn. Slovėnijoje Grosuplje, dalyvavo apie 50 dalyvių. </a:t>
            </a:r>
            <a:endParaRPr lang="lt-LT" dirty="0"/>
          </a:p>
        </p:txBody>
      </p:sp>
      <p:sp>
        <p:nvSpPr>
          <p:cNvPr id="6"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914748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Išvados</a:t>
            </a:r>
            <a:endParaRPr lang="lt-LT" dirty="0"/>
          </a:p>
        </p:txBody>
      </p:sp>
      <p:sp>
        <p:nvSpPr>
          <p:cNvPr id="3" name="Content Placeholder 2"/>
          <p:cNvSpPr>
            <a:spLocks noGrp="1"/>
          </p:cNvSpPr>
          <p:nvPr>
            <p:ph idx="1"/>
          </p:nvPr>
        </p:nvSpPr>
        <p:spPr/>
        <p:txBody>
          <a:bodyPr/>
          <a:lstStyle/>
          <a:p>
            <a:pPr>
              <a:lnSpc>
                <a:spcPct val="150000"/>
              </a:lnSpc>
              <a:spcAft>
                <a:spcPts val="0"/>
              </a:spcAft>
            </a:pPr>
            <a:r>
              <a:rPr lang="lt-LT" dirty="0" smtClean="0">
                <a:ea typeface="Calibri" panose="020F0502020204030204" pitchFamily="34" charset="0"/>
                <a:cs typeface="Times New Roman" panose="02020603050405020304" pitchFamily="18" charset="0"/>
              </a:rPr>
              <a:t>Prisidedama </a:t>
            </a:r>
            <a:r>
              <a:rPr lang="lt-LT" dirty="0">
                <a:ea typeface="Calibri" panose="020F0502020204030204" pitchFamily="34" charset="0"/>
                <a:cs typeface="Times New Roman" panose="02020603050405020304" pitchFamily="18" charset="0"/>
              </a:rPr>
              <a:t>prie kritinės problemos − kaip galime padėti organizacijos žmonėms padidinti jų mokymosi gebėjimus ir prisidėti prie kitų žmonių mokymosi, sprendimo ir tinkamo </a:t>
            </a:r>
            <a:r>
              <a:rPr lang="lt-LT" dirty="0" smtClean="0">
                <a:ea typeface="Calibri" panose="020F0502020204030204" pitchFamily="34" charset="0"/>
                <a:cs typeface="Times New Roman" panose="02020603050405020304" pitchFamily="18" charset="0"/>
              </a:rPr>
              <a:t>IRT </a:t>
            </a:r>
            <a:r>
              <a:rPr lang="lt-LT" dirty="0">
                <a:ea typeface="Calibri" panose="020F0502020204030204" pitchFamily="34" charset="0"/>
                <a:cs typeface="Times New Roman" panose="02020603050405020304" pitchFamily="18" charset="0"/>
              </a:rPr>
              <a:t>panaudojimo. </a:t>
            </a:r>
            <a:endParaRPr lang="lt-LT" sz="2800" dirty="0">
              <a:ea typeface="Calibri" panose="020F0502020204030204" pitchFamily="34" charset="0"/>
              <a:cs typeface="Times New Roman" panose="02020603050405020304" pitchFamily="18" charset="0"/>
            </a:endParaRPr>
          </a:p>
          <a:p>
            <a:endParaRPr lang="lt-LT" dirty="0"/>
          </a:p>
        </p:txBody>
      </p:sp>
      <p:sp>
        <p:nvSpPr>
          <p:cNvPr id="6"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728294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Išvados</a:t>
            </a:r>
            <a:endParaRPr lang="lt-LT" dirty="0"/>
          </a:p>
        </p:txBody>
      </p:sp>
      <p:sp>
        <p:nvSpPr>
          <p:cNvPr id="3" name="Content Placeholder 2"/>
          <p:cNvSpPr>
            <a:spLocks noGrp="1"/>
          </p:cNvSpPr>
          <p:nvPr>
            <p:ph idx="1"/>
          </p:nvPr>
        </p:nvSpPr>
        <p:spPr>
          <a:xfrm>
            <a:off x="457200" y="1124744"/>
            <a:ext cx="8229600" cy="5001419"/>
          </a:xfrm>
        </p:spPr>
        <p:txBody>
          <a:bodyPr/>
          <a:lstStyle/>
          <a:p>
            <a:r>
              <a:rPr lang="lt-LT" dirty="0">
                <a:ea typeface="Calibri" panose="020F0502020204030204" pitchFamily="34" charset="0"/>
              </a:rPr>
              <a:t>Apžvelgus Projektą </a:t>
            </a:r>
            <a:r>
              <a:rPr lang="lt-LT" dirty="0" smtClean="0">
                <a:ea typeface="Calibri" panose="020F0502020204030204" pitchFamily="34" charset="0"/>
              </a:rPr>
              <a:t>pristatomi Projekto </a:t>
            </a:r>
            <a:r>
              <a:rPr lang="lt-LT" dirty="0">
                <a:ea typeface="Calibri" panose="020F0502020204030204" pitchFamily="34" charset="0"/>
              </a:rPr>
              <a:t>rezultatai: </a:t>
            </a:r>
            <a:endParaRPr lang="lt-LT" dirty="0" smtClean="0">
              <a:ea typeface="Calibri" panose="020F0502020204030204" pitchFamily="34" charset="0"/>
            </a:endParaRPr>
          </a:p>
          <a:p>
            <a:r>
              <a:rPr lang="lt-LT" sz="2800" dirty="0" smtClean="0">
                <a:ea typeface="Calibri" panose="020F0502020204030204" pitchFamily="34" charset="0"/>
              </a:rPr>
              <a:t>a</a:t>
            </a:r>
            <a:r>
              <a:rPr lang="lt-LT" sz="2800" dirty="0">
                <a:ea typeface="Calibri" panose="020F0502020204030204" pitchFamily="34" charset="0"/>
              </a:rPr>
              <a:t>) antrosios kartos saitynu ir debesija grįsti įrankiai ir paslaugos, </a:t>
            </a:r>
            <a:endParaRPr lang="lt-LT" sz="2800" dirty="0" smtClean="0">
              <a:ea typeface="Calibri" panose="020F0502020204030204" pitchFamily="34" charset="0"/>
            </a:endParaRPr>
          </a:p>
          <a:p>
            <a:r>
              <a:rPr lang="lt-LT" sz="2800" dirty="0" smtClean="0">
                <a:ea typeface="Calibri" panose="020F0502020204030204" pitchFamily="34" charset="0"/>
              </a:rPr>
              <a:t>b</a:t>
            </a:r>
            <a:r>
              <a:rPr lang="lt-LT" sz="2800" dirty="0">
                <a:ea typeface="Calibri" panose="020F0502020204030204" pitchFamily="34" charset="0"/>
              </a:rPr>
              <a:t>) tinkamas turinys ir gairės pažengusiems naudotojams, </a:t>
            </a:r>
            <a:endParaRPr lang="lt-LT" sz="2800" dirty="0" smtClean="0">
              <a:ea typeface="Calibri" panose="020F0502020204030204" pitchFamily="34" charset="0"/>
            </a:endParaRPr>
          </a:p>
          <a:p>
            <a:r>
              <a:rPr lang="lt-LT" sz="2800" dirty="0" smtClean="0">
                <a:ea typeface="Calibri" panose="020F0502020204030204" pitchFamily="34" charset="0"/>
              </a:rPr>
              <a:t>c</a:t>
            </a:r>
            <a:r>
              <a:rPr lang="lt-LT" sz="2800" dirty="0">
                <a:ea typeface="Calibri" panose="020F0502020204030204" pitchFamily="34" charset="0"/>
              </a:rPr>
              <a:t>) mokomasis turinys pradedantiesiems </a:t>
            </a:r>
            <a:r>
              <a:rPr lang="lt-LT" sz="2800" dirty="0" smtClean="0">
                <a:ea typeface="Calibri" panose="020F0502020204030204" pitchFamily="34" charset="0"/>
              </a:rPr>
              <a:t>antrepreneriams,</a:t>
            </a:r>
          </a:p>
          <a:p>
            <a:r>
              <a:rPr lang="lt-LT" sz="2800" dirty="0" smtClean="0">
                <a:ea typeface="Calibri" panose="020F0502020204030204" pitchFamily="34" charset="0"/>
              </a:rPr>
              <a:t>d</a:t>
            </a:r>
            <a:r>
              <a:rPr lang="lt-LT" sz="2800" dirty="0">
                <a:ea typeface="Calibri" panose="020F0502020204030204" pitchFamily="34" charset="0"/>
              </a:rPr>
              <a:t>) interviu bei įžvalgos, pateikiamos Projekto ataskaitose ir Projekto tinklalapyje. </a:t>
            </a:r>
            <a:endParaRPr lang="lt-LT" sz="2800" dirty="0"/>
          </a:p>
        </p:txBody>
      </p:sp>
      <p:sp>
        <p:nvSpPr>
          <p:cNvPr id="6"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1709641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Integralumas</a:t>
            </a:r>
            <a:endParaRPr lang="lt-LT" dirty="0"/>
          </a:p>
        </p:txBody>
      </p:sp>
      <p:sp>
        <p:nvSpPr>
          <p:cNvPr id="3" name="Content Placeholder 2"/>
          <p:cNvSpPr>
            <a:spLocks noGrp="1"/>
          </p:cNvSpPr>
          <p:nvPr>
            <p:ph idx="1"/>
          </p:nvPr>
        </p:nvSpPr>
        <p:spPr>
          <a:xfrm>
            <a:off x="457200" y="1196752"/>
            <a:ext cx="8229600" cy="4929411"/>
          </a:xfrm>
        </p:spPr>
        <p:txBody>
          <a:bodyPr/>
          <a:lstStyle/>
          <a:p>
            <a:pPr indent="540385">
              <a:lnSpc>
                <a:spcPct val="150000"/>
              </a:lnSpc>
              <a:spcAft>
                <a:spcPts val="0"/>
              </a:spcAft>
            </a:pPr>
            <a:r>
              <a:rPr lang="lt-LT" sz="2800" dirty="0">
                <a:ea typeface="Calibri" panose="020F0502020204030204" pitchFamily="34" charset="0"/>
                <a:cs typeface="Times New Roman" panose="02020603050405020304" pitchFamily="18" charset="0"/>
              </a:rPr>
              <a:t>K</a:t>
            </a:r>
            <a:r>
              <a:rPr lang="lt-LT" sz="2800" dirty="0" smtClean="0">
                <a:ea typeface="Calibri" panose="020F0502020204030204" pitchFamily="34" charset="0"/>
                <a:cs typeface="Times New Roman" panose="02020603050405020304" pitchFamily="18" charset="0"/>
              </a:rPr>
              <a:t>ompetencijų ir technologijų </a:t>
            </a:r>
            <a:r>
              <a:rPr lang="lt-LT" sz="2800" dirty="0">
                <a:ea typeface="Calibri" panose="020F0502020204030204" pitchFamily="34" charset="0"/>
                <a:cs typeface="Times New Roman" panose="02020603050405020304" pitchFamily="18" charset="0"/>
              </a:rPr>
              <a:t>bei </a:t>
            </a:r>
            <a:r>
              <a:rPr lang="lt-LT" sz="2800" dirty="0" smtClean="0">
                <a:ea typeface="Calibri" panose="020F0502020204030204" pitchFamily="34" charset="0"/>
                <a:cs typeface="Times New Roman" panose="02020603050405020304" pitchFamily="18" charset="0"/>
              </a:rPr>
              <a:t>organizacijos </a:t>
            </a:r>
            <a:r>
              <a:rPr lang="lt-LT" sz="2800" dirty="0">
                <a:ea typeface="Calibri" panose="020F0502020204030204" pitchFamily="34" charset="0"/>
                <a:cs typeface="Times New Roman" panose="02020603050405020304" pitchFamily="18" charset="0"/>
              </a:rPr>
              <a:t>veiksmų aplinkos integralumas </a:t>
            </a:r>
            <a:r>
              <a:rPr lang="lt-LT" sz="2800" dirty="0" smtClean="0">
                <a:ea typeface="Calibri" panose="020F0502020204030204" pitchFamily="34" charset="0"/>
                <a:cs typeface="Times New Roman" panose="02020603050405020304" pitchFamily="18" charset="0"/>
              </a:rPr>
              <a:t>įgalina </a:t>
            </a:r>
            <a:r>
              <a:rPr lang="lt-LT" sz="2800" dirty="0">
                <a:ea typeface="Calibri" panose="020F0502020204030204" pitchFamily="34" charset="0"/>
                <a:cs typeface="Times New Roman" panose="02020603050405020304" pitchFamily="18" charset="0"/>
              </a:rPr>
              <a:t>sustiprinti kompetentingiausių organizacijos narių </a:t>
            </a:r>
            <a:endParaRPr lang="lt-LT" sz="2800" dirty="0" smtClean="0">
              <a:ea typeface="Calibri" panose="020F0502020204030204" pitchFamily="34" charset="0"/>
              <a:cs typeface="Times New Roman" panose="02020603050405020304" pitchFamily="18" charset="0"/>
            </a:endParaRPr>
          </a:p>
          <a:p>
            <a:pPr lvl="1" indent="0">
              <a:lnSpc>
                <a:spcPct val="150000"/>
              </a:lnSpc>
              <a:spcAft>
                <a:spcPts val="0"/>
              </a:spcAft>
              <a:buNone/>
            </a:pPr>
            <a:r>
              <a:rPr lang="lt-LT" dirty="0" smtClean="0">
                <a:ea typeface="Calibri" panose="020F0502020204030204" pitchFamily="34" charset="0"/>
                <a:cs typeface="Times New Roman" panose="02020603050405020304" pitchFamily="18" charset="0"/>
              </a:rPr>
              <a:t>-   motyvaciją</a:t>
            </a:r>
            <a:r>
              <a:rPr lang="lt-LT" dirty="0">
                <a:ea typeface="Calibri" panose="020F0502020204030204" pitchFamily="34" charset="0"/>
                <a:cs typeface="Times New Roman" panose="02020603050405020304" pitchFamily="18" charset="0"/>
              </a:rPr>
              <a:t>, </a:t>
            </a:r>
            <a:endParaRPr lang="lt-LT" dirty="0" smtClean="0">
              <a:ea typeface="Calibri" panose="020F0502020204030204" pitchFamily="34" charset="0"/>
              <a:cs typeface="Times New Roman" panose="02020603050405020304" pitchFamily="18" charset="0"/>
            </a:endParaRPr>
          </a:p>
          <a:p>
            <a:pPr lvl="1" indent="0">
              <a:lnSpc>
                <a:spcPct val="150000"/>
              </a:lnSpc>
              <a:spcAft>
                <a:spcPts val="0"/>
              </a:spcAft>
              <a:buNone/>
            </a:pPr>
            <a:r>
              <a:rPr lang="lt-LT" dirty="0" smtClean="0">
                <a:ea typeface="Calibri" panose="020F0502020204030204" pitchFamily="34" charset="0"/>
                <a:cs typeface="Times New Roman" panose="02020603050405020304" pitchFamily="18" charset="0"/>
              </a:rPr>
              <a:t>- strateginės </a:t>
            </a:r>
            <a:r>
              <a:rPr lang="lt-LT" dirty="0">
                <a:ea typeface="Calibri" panose="020F0502020204030204" pitchFamily="34" charset="0"/>
                <a:cs typeface="Times New Roman" panose="02020603050405020304" pitchFamily="18" charset="0"/>
              </a:rPr>
              <a:t>informacijos ir žinių valdymo dėka reorganizuoti organizacijos misiją, </a:t>
            </a:r>
            <a:endParaRPr lang="lt-LT" dirty="0" smtClean="0">
              <a:ea typeface="Calibri" panose="020F0502020204030204" pitchFamily="34" charset="0"/>
              <a:cs typeface="Times New Roman" panose="02020603050405020304" pitchFamily="18" charset="0"/>
            </a:endParaRPr>
          </a:p>
          <a:p>
            <a:pPr lvl="1" indent="0">
              <a:lnSpc>
                <a:spcPct val="150000"/>
              </a:lnSpc>
              <a:spcAft>
                <a:spcPts val="0"/>
              </a:spcAft>
              <a:buNone/>
            </a:pPr>
            <a:r>
              <a:rPr lang="lt-LT" dirty="0" smtClean="0">
                <a:ea typeface="Calibri" panose="020F0502020204030204" pitchFamily="34" charset="0"/>
                <a:cs typeface="Times New Roman" panose="02020603050405020304" pitchFamily="18" charset="0"/>
              </a:rPr>
              <a:t>-    kurti </a:t>
            </a:r>
            <a:r>
              <a:rPr lang="lt-LT" dirty="0">
                <a:ea typeface="Calibri" panose="020F0502020204030204" pitchFamily="34" charset="0"/>
                <a:cs typeface="Times New Roman" panose="02020603050405020304" pitchFamily="18" charset="0"/>
              </a:rPr>
              <a:t>jos kultūrą bei palaikyti esmines vertybes. </a:t>
            </a:r>
          </a:p>
          <a:p>
            <a:endParaRPr lang="lt-LT" sz="2800"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842932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lt-LT" dirty="0" smtClean="0"/>
          </a:p>
          <a:p>
            <a:pPr marL="0" indent="0">
              <a:buNone/>
            </a:pPr>
            <a:r>
              <a:rPr lang="lt-LT" dirty="0"/>
              <a:t> </a:t>
            </a:r>
            <a:r>
              <a:rPr lang="lt-LT" dirty="0" smtClean="0"/>
              <a:t>                         Dėkoju už dėmesį</a:t>
            </a:r>
            <a:endParaRPr lang="en-US" dirty="0"/>
          </a:p>
        </p:txBody>
      </p:sp>
      <p:sp>
        <p:nvSpPr>
          <p:cNvPr id="6" name="Date Placeholder 3"/>
          <p:cNvSpPr>
            <a:spLocks noGrp="1"/>
          </p:cNvSpPr>
          <p:nvPr>
            <p:ph type="dt" sz="half" idx="10"/>
          </p:nvPr>
        </p:nvSpPr>
        <p:spPr>
          <a:xfrm>
            <a:off x="457200" y="6245225"/>
            <a:ext cx="2133600" cy="476250"/>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4054778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latin typeface="+mn-lt"/>
              </a:rPr>
              <a:t>Aplinka</a:t>
            </a:r>
            <a:endParaRPr lang="lt-LT" dirty="0">
              <a:latin typeface="+mn-lt"/>
            </a:endParaRPr>
          </a:p>
        </p:txBody>
      </p:sp>
      <p:sp>
        <p:nvSpPr>
          <p:cNvPr id="3" name="Content Placeholder 2"/>
          <p:cNvSpPr>
            <a:spLocks noGrp="1"/>
          </p:cNvSpPr>
          <p:nvPr>
            <p:ph idx="1"/>
          </p:nvPr>
        </p:nvSpPr>
        <p:spPr/>
        <p:txBody>
          <a:bodyPr/>
          <a:lstStyle/>
          <a:p>
            <a:pPr indent="457200">
              <a:lnSpc>
                <a:spcPct val="150000"/>
              </a:lnSpc>
              <a:spcAft>
                <a:spcPts val="0"/>
              </a:spcAft>
            </a:pPr>
            <a:r>
              <a:rPr lang="lt-LT" dirty="0">
                <a:ea typeface="Calibri" panose="020F0502020204030204" pitchFamily="34" charset="0"/>
                <a:cs typeface="Times New Roman" panose="02020603050405020304" pitchFamily="18" charset="0"/>
              </a:rPr>
              <a:t>Ž</a:t>
            </a:r>
            <a:r>
              <a:rPr lang="lt-LT" dirty="0" smtClean="0">
                <a:ea typeface="Calibri" panose="020F0502020204030204" pitchFamily="34" charset="0"/>
                <a:cs typeface="Times New Roman" panose="02020603050405020304" pitchFamily="18" charset="0"/>
              </a:rPr>
              <a:t>inių </a:t>
            </a:r>
            <a:r>
              <a:rPr lang="lt-LT" dirty="0">
                <a:ea typeface="Calibri" panose="020F0502020204030204" pitchFamily="34" charset="0"/>
                <a:cs typeface="Times New Roman" panose="02020603050405020304" pitchFamily="18" charset="0"/>
              </a:rPr>
              <a:t>visuomenės vystymosi procesus lemiantis veiksnys – tinkamai išvystyta ir sėkmingai veikianti mokymosi visą gyvenimą sistema. </a:t>
            </a:r>
            <a:endParaRPr lang="lt-LT" sz="2800" dirty="0">
              <a:ea typeface="Calibri" panose="020F0502020204030204" pitchFamily="34" charset="0"/>
              <a:cs typeface="Times New Roman" panose="02020603050405020304" pitchFamily="18" charset="0"/>
            </a:endParaRPr>
          </a:p>
          <a:p>
            <a:endParaRPr lang="lt-LT" dirty="0"/>
          </a:p>
        </p:txBody>
      </p:sp>
      <p:sp>
        <p:nvSpPr>
          <p:cNvPr id="4" name="Date Placeholder 3"/>
          <p:cNvSpPr>
            <a:spLocks noGrp="1"/>
          </p:cNvSpPr>
          <p:nvPr>
            <p:ph type="dt" sz="half" idx="10"/>
          </p:nvPr>
        </p:nvSpPr>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2842596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Mokymosi ir augimo perspektyvos</a:t>
            </a:r>
            <a:endParaRPr lang="lt-LT" dirty="0"/>
          </a:p>
        </p:txBody>
      </p:sp>
      <p:pic>
        <p:nvPicPr>
          <p:cNvPr id="42" name="Content Placeholder 41"/>
          <p:cNvPicPr>
            <a:picLocks noGrp="1" noChangeAspect="1"/>
          </p:cNvPicPr>
          <p:nvPr>
            <p:ph idx="1"/>
          </p:nvPr>
        </p:nvPicPr>
        <p:blipFill>
          <a:blip r:embed="rId2"/>
          <a:stretch>
            <a:fillRect/>
          </a:stretch>
        </p:blipFill>
        <p:spPr>
          <a:xfrm>
            <a:off x="971600" y="1417638"/>
            <a:ext cx="7848872" cy="4315618"/>
          </a:xfrm>
          <a:prstGeom prst="rect">
            <a:avLst/>
          </a:prstGeom>
        </p:spPr>
      </p:pic>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2979824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Dimensijos</a:t>
            </a:r>
            <a:endParaRPr lang="lt-LT" dirty="0"/>
          </a:p>
        </p:txBody>
      </p:sp>
      <p:pic>
        <p:nvPicPr>
          <p:cNvPr id="6" name="Content Placeholder 5"/>
          <p:cNvPicPr>
            <a:picLocks noGrp="1" noChangeAspect="1"/>
          </p:cNvPicPr>
          <p:nvPr>
            <p:ph idx="1"/>
          </p:nvPr>
        </p:nvPicPr>
        <p:blipFill>
          <a:blip r:embed="rId2"/>
          <a:stretch>
            <a:fillRect/>
          </a:stretch>
        </p:blipFill>
        <p:spPr>
          <a:xfrm>
            <a:off x="1133649" y="620688"/>
            <a:ext cx="7499176" cy="5624537"/>
          </a:xfrm>
          <a:prstGeom prst="rect">
            <a:avLst/>
          </a:prstGeom>
        </p:spPr>
      </p:pic>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1640786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Mokymasis</a:t>
            </a:r>
            <a:endParaRPr lang="lt-LT" dirty="0"/>
          </a:p>
        </p:txBody>
      </p:sp>
      <p:sp>
        <p:nvSpPr>
          <p:cNvPr id="3" name="Content Placeholder 2"/>
          <p:cNvSpPr>
            <a:spLocks noGrp="1"/>
          </p:cNvSpPr>
          <p:nvPr>
            <p:ph idx="1"/>
          </p:nvPr>
        </p:nvSpPr>
        <p:spPr>
          <a:xfrm>
            <a:off x="457200" y="1417638"/>
            <a:ext cx="8229600" cy="4708525"/>
          </a:xfrm>
        </p:spPr>
        <p:txBody>
          <a:bodyPr/>
          <a:lstStyle/>
          <a:p>
            <a:pPr indent="457200">
              <a:lnSpc>
                <a:spcPct val="150000"/>
              </a:lnSpc>
              <a:spcAft>
                <a:spcPts val="0"/>
              </a:spcAft>
            </a:pPr>
            <a:r>
              <a:rPr lang="lt-LT" dirty="0" smtClean="0">
                <a:ea typeface="Calibri" panose="020F0502020204030204" pitchFamily="34" charset="0"/>
                <a:cs typeface="Times New Roman" panose="02020603050405020304" pitchFamily="18" charset="0"/>
              </a:rPr>
              <a:t>Organizacinis </a:t>
            </a:r>
            <a:r>
              <a:rPr lang="lt-LT" dirty="0">
                <a:ea typeface="Calibri" panose="020F0502020204030204" pitchFamily="34" charset="0"/>
                <a:cs typeface="Times New Roman" panose="02020603050405020304" pitchFamily="18" charset="0"/>
              </a:rPr>
              <a:t>mokymasis susideda iš esminių žinių bei įgūdžių atnaujinimo ir raidos procesų. </a:t>
            </a:r>
            <a:endParaRPr lang="lt-LT" dirty="0" smtClean="0">
              <a:ea typeface="Calibri" panose="020F0502020204030204" pitchFamily="34" charset="0"/>
              <a:cs typeface="Times New Roman" panose="02020603050405020304" pitchFamily="18" charset="0"/>
            </a:endParaRPr>
          </a:p>
          <a:p>
            <a:pPr indent="457200">
              <a:lnSpc>
                <a:spcPct val="150000"/>
              </a:lnSpc>
              <a:spcAft>
                <a:spcPts val="0"/>
              </a:spcAft>
            </a:pPr>
            <a:r>
              <a:rPr lang="lt-LT" dirty="0" smtClean="0">
                <a:ea typeface="Calibri" panose="020F0502020204030204" pitchFamily="34" charset="0"/>
                <a:cs typeface="Times New Roman" panose="02020603050405020304" pitchFamily="18" charset="0"/>
              </a:rPr>
              <a:t>Pereinanama </a:t>
            </a:r>
            <a:r>
              <a:rPr lang="lt-LT" dirty="0">
                <a:ea typeface="Calibri" panose="020F0502020204030204" pitchFamily="34" charset="0"/>
                <a:cs typeface="Times New Roman" panose="02020603050405020304" pitchFamily="18" charset="0"/>
              </a:rPr>
              <a:t>prie esminio – organizacinio sistemos lygmens – besimokančios organizacijos koncepcijos.</a:t>
            </a:r>
          </a:p>
          <a:p>
            <a:endParaRPr lang="lt-LT" sz="2800"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2415810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4000" dirty="0">
                <a:solidFill>
                  <a:srgbClr val="000000"/>
                </a:solidFill>
                <a:ea typeface="+mn-ea"/>
                <a:cs typeface="+mn-cs"/>
              </a:rPr>
              <a:t>„</a:t>
            </a:r>
            <a:r>
              <a:rPr lang="en-US" sz="4000" dirty="0">
                <a:solidFill>
                  <a:srgbClr val="000000"/>
                </a:solidFill>
                <a:ea typeface="+mn-ea"/>
                <a:cs typeface="+mn-cs"/>
              </a:rPr>
              <a:t>ENTREPRENEUR 2.0</a:t>
            </a:r>
            <a:r>
              <a:rPr lang="lt-LT" sz="4000" dirty="0">
                <a:solidFill>
                  <a:srgbClr val="000000"/>
                </a:solidFill>
                <a:ea typeface="+mn-ea"/>
                <a:cs typeface="+mn-cs"/>
              </a:rPr>
              <a:t>“</a:t>
            </a:r>
            <a:endParaRPr lang="lt-LT" sz="4000" dirty="0"/>
          </a:p>
        </p:txBody>
      </p:sp>
      <p:sp>
        <p:nvSpPr>
          <p:cNvPr id="3" name="Content Placeholder 2"/>
          <p:cNvSpPr>
            <a:spLocks noGrp="1"/>
          </p:cNvSpPr>
          <p:nvPr>
            <p:ph idx="1"/>
          </p:nvPr>
        </p:nvSpPr>
        <p:spPr/>
        <p:txBody>
          <a:bodyPr/>
          <a:lstStyle/>
          <a:p>
            <a:r>
              <a:rPr lang="lt-LT" dirty="0" smtClean="0"/>
              <a:t>Pirmą kartą SVĮ asociacijos, mikro SVĮ</a:t>
            </a:r>
            <a:r>
              <a:rPr lang="en-US" dirty="0" smtClean="0"/>
              <a:t>, </a:t>
            </a:r>
            <a:r>
              <a:rPr lang="lt-LT" dirty="0" smtClean="0"/>
              <a:t>startuoliai prisijungia prie europinių konsultacijų ir antreprenerystės mokymų iniciatyvos, kurios pagrindas antrosios kartos saitynas ir sukurta sėkminga Antreprenerių ir startuolių platforma.</a:t>
            </a:r>
          </a:p>
          <a:p>
            <a:r>
              <a:rPr lang="lt-LT" sz="2800" dirty="0" smtClean="0"/>
              <a:t>2013-2015 m. vykdomas </a:t>
            </a:r>
            <a:r>
              <a:rPr lang="en-US" sz="2800" dirty="0" err="1"/>
              <a:t>Projektas</a:t>
            </a:r>
            <a:r>
              <a:rPr lang="en-US" sz="2800" dirty="0"/>
              <a:t> „</a:t>
            </a:r>
            <a:r>
              <a:rPr lang="en-US" sz="2800" dirty="0" err="1"/>
              <a:t>Antrepreneris</a:t>
            </a:r>
            <a:r>
              <a:rPr lang="en-US" sz="2800" dirty="0"/>
              <a:t>: </a:t>
            </a:r>
            <a:r>
              <a:rPr lang="en-US" sz="2800" dirty="0" err="1"/>
              <a:t>antrosios</a:t>
            </a:r>
            <a:r>
              <a:rPr lang="en-US" sz="2800" dirty="0"/>
              <a:t> </a:t>
            </a:r>
            <a:r>
              <a:rPr lang="en-US" sz="2800" dirty="0" err="1" smtClean="0"/>
              <a:t>kartos</a:t>
            </a:r>
            <a:r>
              <a:rPr lang="lt-LT" sz="2800" dirty="0"/>
              <a:t> </a:t>
            </a:r>
            <a:r>
              <a:rPr lang="en-US" sz="2800" dirty="0" err="1" smtClean="0"/>
              <a:t>saitynas</a:t>
            </a:r>
            <a:r>
              <a:rPr lang="en-US" sz="2800" dirty="0" smtClean="0"/>
              <a:t>“</a:t>
            </a:r>
            <a:r>
              <a:rPr lang="lt-LT" sz="2800" dirty="0" smtClean="0"/>
              <a:t>. </a:t>
            </a:r>
          </a:p>
          <a:p>
            <a:r>
              <a:rPr lang="lt-LT" sz="2800" dirty="0" smtClean="0"/>
              <a:t>VšĮ „</a:t>
            </a:r>
            <a:r>
              <a:rPr lang="en-US" sz="2800" dirty="0" smtClean="0"/>
              <a:t>Think </a:t>
            </a:r>
            <a:r>
              <a:rPr lang="en-US" sz="2800" dirty="0"/>
              <a:t>Tank </a:t>
            </a:r>
            <a:r>
              <a:rPr lang="en-US" sz="2800" dirty="0" smtClean="0"/>
              <a:t>LT</a:t>
            </a:r>
            <a:r>
              <a:rPr lang="lt-LT" sz="2800" dirty="0" smtClean="0"/>
              <a:t>“ yra Projekto</a:t>
            </a:r>
            <a:r>
              <a:rPr lang="en-US" sz="2800" dirty="0" smtClean="0"/>
              <a:t> </a:t>
            </a:r>
            <a:r>
              <a:rPr lang="lt-LT" sz="2800" dirty="0" smtClean="0">
                <a:solidFill>
                  <a:srgbClr val="000000"/>
                </a:solidFill>
              </a:rPr>
              <a:t>„</a:t>
            </a:r>
            <a:r>
              <a:rPr lang="en-US" sz="2800" dirty="0" smtClean="0">
                <a:solidFill>
                  <a:srgbClr val="000000"/>
                </a:solidFill>
              </a:rPr>
              <a:t>ENTREPRENEUR 2.0</a:t>
            </a:r>
            <a:r>
              <a:rPr lang="lt-LT" sz="2800" dirty="0" smtClean="0">
                <a:solidFill>
                  <a:srgbClr val="000000"/>
                </a:solidFill>
              </a:rPr>
              <a:t>“, finansuojamo EK, partneris.</a:t>
            </a:r>
            <a:endParaRPr lang="lt-LT" sz="2800" dirty="0"/>
          </a:p>
        </p:txBody>
      </p:sp>
      <p:sp>
        <p:nvSpPr>
          <p:cNvPr id="6"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4145365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Apie projektą (1)</a:t>
            </a:r>
            <a:endParaRPr lang="lt-LT" dirty="0"/>
          </a:p>
        </p:txBody>
      </p:sp>
      <p:sp>
        <p:nvSpPr>
          <p:cNvPr id="3" name="Content Placeholder 2"/>
          <p:cNvSpPr>
            <a:spLocks noGrp="1"/>
          </p:cNvSpPr>
          <p:nvPr>
            <p:ph idx="1"/>
          </p:nvPr>
        </p:nvSpPr>
        <p:spPr>
          <a:xfrm>
            <a:off x="457200" y="1417638"/>
            <a:ext cx="8229600" cy="4708525"/>
          </a:xfrm>
        </p:spPr>
        <p:txBody>
          <a:bodyPr/>
          <a:lstStyle/>
          <a:p>
            <a:pPr indent="457200">
              <a:lnSpc>
                <a:spcPct val="150000"/>
              </a:lnSpc>
              <a:spcAft>
                <a:spcPts val="0"/>
              </a:spcAft>
            </a:pPr>
            <a:r>
              <a:rPr lang="lt-LT" sz="2800" dirty="0" smtClean="0">
                <a:ea typeface="Calibri" panose="020F0502020204030204" pitchFamily="34" charset="0"/>
                <a:cs typeface="Times New Roman" panose="02020603050405020304" pitchFamily="18" charset="0"/>
              </a:rPr>
              <a:t>Projekto konsorciumas susideda iš SVĮ, asociacijų, verslo atstovų, komercijos rūmų ir pan. esančių </a:t>
            </a:r>
            <a:r>
              <a:rPr lang="lt-LT" sz="2800" dirty="0">
                <a:ea typeface="Calibri" panose="020F0502020204030204" pitchFamily="34" charset="0"/>
                <a:cs typeface="Times New Roman" panose="02020603050405020304" pitchFamily="18" charset="0"/>
              </a:rPr>
              <a:t>7 </a:t>
            </a:r>
            <a:r>
              <a:rPr lang="lt-LT" sz="2800" dirty="0" smtClean="0">
                <a:ea typeface="Calibri" panose="020F0502020204030204" pitchFamily="34" charset="0"/>
                <a:cs typeface="Times New Roman" panose="02020603050405020304" pitchFamily="18" charset="0"/>
              </a:rPr>
              <a:t>septyniose šalyse: Graikijoje, Airijoje, Ispanijoje, Čekijoje, Turkijoje, Slovėnijoje ir Lietuvoje.</a:t>
            </a:r>
            <a:endParaRPr lang="lt-LT" sz="2800" dirty="0">
              <a:ea typeface="Calibri" panose="020F0502020204030204" pitchFamily="34" charset="0"/>
              <a:cs typeface="Times New Roman" panose="02020603050405020304" pitchFamily="18" charset="0"/>
            </a:endParaRPr>
          </a:p>
          <a:p>
            <a:pPr indent="457200">
              <a:lnSpc>
                <a:spcPct val="150000"/>
              </a:lnSpc>
              <a:spcAft>
                <a:spcPts val="0"/>
              </a:spcAft>
            </a:pPr>
            <a:r>
              <a:rPr lang="lt-LT" sz="2800" dirty="0" smtClean="0">
                <a:ea typeface="Calibri" panose="020F0502020204030204" pitchFamily="34" charset="0"/>
                <a:cs typeface="Times New Roman" panose="02020603050405020304" pitchFamily="18" charset="0"/>
              </a:rPr>
              <a:t>Dalyviai dalinasi žiniomis, kuria inovatyvius produktus ir siekia inovatyvių aukštos kokybės rezultatų naujos kartos antrepreneriams. </a:t>
            </a:r>
          </a:p>
          <a:p>
            <a:endParaRPr lang="lt-LT" sz="2800"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309161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Apie projektą (2)</a:t>
            </a:r>
            <a:endParaRPr lang="lt-LT" dirty="0"/>
          </a:p>
        </p:txBody>
      </p:sp>
      <p:sp>
        <p:nvSpPr>
          <p:cNvPr id="3" name="Content Placeholder 2"/>
          <p:cNvSpPr>
            <a:spLocks noGrp="1"/>
          </p:cNvSpPr>
          <p:nvPr>
            <p:ph idx="1"/>
          </p:nvPr>
        </p:nvSpPr>
        <p:spPr/>
        <p:txBody>
          <a:bodyPr/>
          <a:lstStyle/>
          <a:p>
            <a:pPr indent="457200">
              <a:lnSpc>
                <a:spcPct val="150000"/>
              </a:lnSpc>
              <a:spcAft>
                <a:spcPts val="0"/>
              </a:spcAft>
            </a:pPr>
            <a:r>
              <a:rPr lang="lt-LT" sz="2800" dirty="0">
                <a:ea typeface="Calibri" panose="020F0502020204030204" pitchFamily="34" charset="0"/>
                <a:cs typeface="Times New Roman" panose="02020603050405020304" pitchFamily="18" charset="0"/>
              </a:rPr>
              <a:t>Projekto koordinatorius </a:t>
            </a:r>
            <a:r>
              <a:rPr lang="lt-LT" sz="2800" i="1" dirty="0">
                <a:ea typeface="Calibri" panose="020F0502020204030204" pitchFamily="34" charset="0"/>
                <a:cs typeface="Times New Roman" panose="02020603050405020304" pitchFamily="18" charset="0"/>
              </a:rPr>
              <a:t>(angl. Cyberall-Access</a:t>
            </a:r>
            <a:r>
              <a:rPr lang="lt-LT" sz="2800" i="1" dirty="0" smtClean="0">
                <a:ea typeface="Calibri" panose="020F0502020204030204" pitchFamily="34" charset="0"/>
                <a:cs typeface="Times New Roman" panose="02020603050405020304" pitchFamily="18" charset="0"/>
              </a:rPr>
              <a:t>), </a:t>
            </a:r>
            <a:r>
              <a:rPr lang="lt-LT" sz="2800" dirty="0" smtClean="0">
                <a:ea typeface="Calibri" panose="020F0502020204030204" pitchFamily="34" charset="0"/>
                <a:cs typeface="Times New Roman" panose="02020603050405020304" pitchFamily="18" charset="0"/>
              </a:rPr>
              <a:t>taip pat ir atstovas Lietuvoje VšĮ „Think Tank LT“ </a:t>
            </a:r>
            <a:r>
              <a:rPr lang="lt-LT" sz="2800" dirty="0">
                <a:ea typeface="Calibri" panose="020F0502020204030204" pitchFamily="34" charset="0"/>
                <a:cs typeface="Times New Roman" panose="02020603050405020304" pitchFamily="18" charset="0"/>
              </a:rPr>
              <a:t>telkia inovatyvius gerosios praktikos pavyzdžius, kurių pagrindas – antrosios kartos saitynas ir debesija, </a:t>
            </a:r>
            <a:r>
              <a:rPr lang="lt-LT" sz="2800" dirty="0" smtClean="0">
                <a:ea typeface="Calibri" panose="020F0502020204030204" pitchFamily="34" charset="0"/>
                <a:cs typeface="Times New Roman" panose="02020603050405020304" pitchFamily="18" charset="0"/>
              </a:rPr>
              <a:t>platforma, skirta </a:t>
            </a:r>
            <a:r>
              <a:rPr lang="lt-LT" sz="2800" dirty="0">
                <a:ea typeface="Calibri" panose="020F0502020204030204" pitchFamily="34" charset="0"/>
                <a:cs typeface="Times New Roman" panose="02020603050405020304" pitchFamily="18" charset="0"/>
              </a:rPr>
              <a:t>pasaulio antrepreneriams. </a:t>
            </a:r>
            <a:endParaRPr lang="lt-LT" sz="2800"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2592628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Apie projektą (3)</a:t>
            </a:r>
            <a:endParaRPr lang="lt-LT" dirty="0"/>
          </a:p>
        </p:txBody>
      </p:sp>
      <p:sp>
        <p:nvSpPr>
          <p:cNvPr id="3" name="Content Placeholder 2"/>
          <p:cNvSpPr>
            <a:spLocks noGrp="1"/>
          </p:cNvSpPr>
          <p:nvPr>
            <p:ph idx="1"/>
          </p:nvPr>
        </p:nvSpPr>
        <p:spPr/>
        <p:txBody>
          <a:bodyPr/>
          <a:lstStyle/>
          <a:p>
            <a:pPr lvl="0" indent="457200">
              <a:lnSpc>
                <a:spcPct val="150000"/>
              </a:lnSpc>
              <a:spcAft>
                <a:spcPts val="0"/>
              </a:spcAft>
            </a:pPr>
            <a:r>
              <a:rPr lang="lt-LT" dirty="0">
                <a:solidFill>
                  <a:srgbClr val="000000"/>
                </a:solidFill>
                <a:ea typeface="Calibri" panose="020F0502020204030204" pitchFamily="34" charset="0"/>
                <a:cs typeface="Times New Roman" panose="02020603050405020304" pitchFamily="18" charset="0"/>
              </a:rPr>
              <a:t>Kiekvienas projekto partneris yra atsakingas už aktualios informacijos savo šalyje surinkimą ir tinkamą jos </a:t>
            </a:r>
            <a:r>
              <a:rPr lang="lt-LT" dirty="0" smtClean="0">
                <a:solidFill>
                  <a:srgbClr val="000000"/>
                </a:solidFill>
                <a:ea typeface="Calibri" panose="020F0502020204030204" pitchFamily="34" charset="0"/>
                <a:cs typeface="Times New Roman" panose="02020603050405020304" pitchFamily="18" charset="0"/>
              </a:rPr>
              <a:t>pristatymą. Gerosios </a:t>
            </a:r>
            <a:r>
              <a:rPr lang="lt-LT" dirty="0">
                <a:solidFill>
                  <a:srgbClr val="000000"/>
                </a:solidFill>
                <a:ea typeface="Calibri" panose="020F0502020204030204" pitchFamily="34" charset="0"/>
                <a:cs typeface="Times New Roman" panose="02020603050405020304" pitchFamily="18" charset="0"/>
              </a:rPr>
              <a:t>praktikos pavyzdžiai renkami, analizuojami, apibendrinami ir iš kitų </a:t>
            </a:r>
            <a:r>
              <a:rPr lang="lt-LT" dirty="0" smtClean="0">
                <a:solidFill>
                  <a:srgbClr val="000000"/>
                </a:solidFill>
                <a:ea typeface="Calibri" panose="020F0502020204030204" pitchFamily="34" charset="0"/>
                <a:cs typeface="Times New Roman" panose="02020603050405020304" pitchFamily="18" charset="0"/>
              </a:rPr>
              <a:t>ES </a:t>
            </a:r>
            <a:r>
              <a:rPr lang="lt-LT" dirty="0">
                <a:solidFill>
                  <a:srgbClr val="000000"/>
                </a:solidFill>
                <a:ea typeface="Calibri" panose="020F0502020204030204" pitchFamily="34" charset="0"/>
                <a:cs typeface="Times New Roman" panose="02020603050405020304" pitchFamily="18" charset="0"/>
              </a:rPr>
              <a:t>šalių </a:t>
            </a:r>
            <a:r>
              <a:rPr lang="lt-LT" dirty="0" smtClean="0">
                <a:solidFill>
                  <a:srgbClr val="000000"/>
                </a:solidFill>
                <a:ea typeface="Calibri" panose="020F0502020204030204" pitchFamily="34" charset="0"/>
                <a:cs typeface="Times New Roman" panose="02020603050405020304" pitchFamily="18" charset="0"/>
              </a:rPr>
              <a:t>narių, </a:t>
            </a:r>
            <a:r>
              <a:rPr lang="lt-LT" dirty="0">
                <a:solidFill>
                  <a:srgbClr val="000000"/>
                </a:solidFill>
                <a:ea typeface="Calibri" panose="020F0502020204030204" pitchFamily="34" charset="0"/>
                <a:cs typeface="Times New Roman" panose="02020603050405020304" pitchFamily="18" charset="0"/>
              </a:rPr>
              <a:t>ir tarptautiniu mastu. </a:t>
            </a:r>
            <a:endParaRPr lang="lt-LT" sz="2800" dirty="0">
              <a:solidFill>
                <a:srgbClr val="000000"/>
              </a:solidFill>
              <a:ea typeface="Calibri" panose="020F0502020204030204" pitchFamily="34" charset="0"/>
              <a:cs typeface="Times New Roman" panose="02020603050405020304" pitchFamily="18" charset="0"/>
            </a:endParaRPr>
          </a:p>
          <a:p>
            <a:endParaRPr lang="lt-LT" dirty="0"/>
          </a:p>
        </p:txBody>
      </p:sp>
      <p:sp>
        <p:nvSpPr>
          <p:cNvPr id="4" name="Date Placeholder 3"/>
          <p:cNvSpPr>
            <a:spLocks noGrp="1"/>
          </p:cNvSpPr>
          <p:nvPr>
            <p:ph type="dt" sz="half" idx="10"/>
          </p:nvPr>
        </p:nvSpPr>
        <p:spPr>
          <a:xfrm>
            <a:off x="457200" y="6309319"/>
            <a:ext cx="2133600" cy="412155"/>
          </a:xfrm>
        </p:spPr>
        <p:txBody>
          <a:bodyPr/>
          <a:lstStyle/>
          <a:p>
            <a:r>
              <a:rPr lang="lt-LT" altLang="lt-LT" i="0" dirty="0" smtClean="0"/>
              <a:t>2015-09-19 S.Jokūbauskienė</a:t>
            </a:r>
            <a:endParaRPr lang="en-US" altLang="lt-LT" i="0" dirty="0"/>
          </a:p>
        </p:txBody>
      </p:sp>
    </p:spTree>
    <p:extLst>
      <p:ext uri="{BB962C8B-B14F-4D97-AF65-F5344CB8AC3E}">
        <p14:creationId xmlns:p14="http://schemas.microsoft.com/office/powerpoint/2010/main" val="2847228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ablonas_be_fono">
  <a:themeElements>
    <a:clrScheme name="sablonas_be_fo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ablonas_be_fon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ablonas_be_fo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ablonas_be_fo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ablonas_be_fo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ablonas_be_fo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ablonas_be_fo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ablonas_be_fo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ablonas_be_fo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ablonas_be_fo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ablonas_be_fo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ablonas_be_fo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ablonas_be_fo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ablonas_be_fo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sablonas_be_fono</Template>
  <TotalTime>4896</TotalTime>
  <Words>751</Words>
  <Application>Microsoft Office PowerPoint</Application>
  <PresentationFormat>On-screen Show (4:3)</PresentationFormat>
  <Paragraphs>81</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Garamond</vt:lpstr>
      <vt:lpstr>Times New Roman</vt:lpstr>
      <vt:lpstr>Verdana</vt:lpstr>
      <vt:lpstr>sablonas_be_fono</vt:lpstr>
      <vt:lpstr>„Antrepreneris: antrosios kartos saitynas“: organizacijos įrankių kūrimas mokymosi visą gyvenimą aspektu </vt:lpstr>
      <vt:lpstr>Aplinka</vt:lpstr>
      <vt:lpstr>Mokymosi ir augimo perspektyvos</vt:lpstr>
      <vt:lpstr>Dimensijos</vt:lpstr>
      <vt:lpstr>Mokymasis</vt:lpstr>
      <vt:lpstr>„ENTREPRENEUR 2.0“</vt:lpstr>
      <vt:lpstr>Apie projektą (1)</vt:lpstr>
      <vt:lpstr>Apie projektą (2)</vt:lpstr>
      <vt:lpstr>Apie projektą (3)</vt:lpstr>
      <vt:lpstr>Projekto tikslas</vt:lpstr>
      <vt:lpstr>Besimokanti organizacija</vt:lpstr>
      <vt:lpstr>Projekto ištekliai</vt:lpstr>
      <vt:lpstr>Projekto struktūra </vt:lpstr>
      <vt:lpstr>Pridėtinė vertė</vt:lpstr>
      <vt:lpstr>Veikla</vt:lpstr>
      <vt:lpstr>Išvados</vt:lpstr>
      <vt:lpstr>Išvados</vt:lpstr>
      <vt:lpstr>Integralumas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Saulė Jokūbauskienė</dc:creator>
  <cp:lastModifiedBy>Saule</cp:lastModifiedBy>
  <cp:revision>55</cp:revision>
  <cp:lastPrinted>2015-09-18T13:13:59Z</cp:lastPrinted>
  <dcterms:created xsi:type="dcterms:W3CDTF">2015-09-09T11:36:48Z</dcterms:created>
  <dcterms:modified xsi:type="dcterms:W3CDTF">2015-09-22T09:39:16Z</dcterms:modified>
</cp:coreProperties>
</file>